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0" r:id="rId1"/>
  </p:sld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a고운글씨B" panose="02020600000000000000" pitchFamily="18" charset="-127"/>
      <p:regular r:id="rId24"/>
    </p:embeddedFont>
    <p:embeddedFont>
      <p:font typeface="a아시아헤드1" panose="02020600000000000000" pitchFamily="18" charset="-127"/>
      <p:regular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a로케트" panose="02020600000000000000" pitchFamily="18" charset="-127"/>
      <p:regular r:id="rId28"/>
    </p:embeddedFont>
    <p:embeddedFont>
      <p:font typeface="a옛날사진관3" panose="02020600000000000000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고운글씨M" panose="02020600000000000000" pitchFamily="18" charset="-127"/>
      <p:regular r:id="rId32"/>
    </p:embeddedFont>
    <p:embeddedFont>
      <p:font typeface="a아시아헤드2" panose="02020600000000000000" pitchFamily="18" charset="-127"/>
      <p:regular r:id="rId33"/>
    </p:embeddedFont>
    <p:embeddedFont>
      <p:font typeface="나눔스퀘어 Light" panose="020B0600000101010101" pitchFamily="50" charset="-127"/>
      <p:regular r:id="rId34"/>
    </p:embeddedFont>
    <p:embeddedFont>
      <p:font typeface="나눔바른고딕 Light" panose="020B0603020101020101" pitchFamily="50" charset="-127"/>
      <p:regular r:id="rId35"/>
    </p:embeddedFont>
    <p:embeddedFont>
      <p:font typeface="나눔명조" panose="02020603020101020101" pitchFamily="18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01_09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1" autoAdjust="0"/>
    <p:restoredTop sz="96370" autoAdjust="0"/>
  </p:normalViewPr>
  <p:slideViewPr>
    <p:cSldViewPr>
      <p:cViewPr varScale="1">
        <p:scale>
          <a:sx n="81" d="100"/>
          <a:sy n="81" d="100"/>
        </p:scale>
        <p:origin x="72" y="440"/>
      </p:cViewPr>
      <p:guideLst/>
    </p:cSldViewPr>
  </p:slideViewPr>
  <p:outlineViewPr>
    <p:cViewPr>
      <p:scale>
        <a:sx n="100" d="100"/>
        <a:sy n="100" d="100"/>
      </p:scale>
      <p:origin x="0" y="-28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CT01_14\Desktop\1&#51312;&#54532;&#47196;&#51229;&#53944;\final_project\LYT\bleu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BLEU </a:t>
            </a:r>
            <a:r>
              <a:rPr 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점수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bleu!$A$1:$F$1</c:f>
              <c:strCache>
                <c:ptCount val="6"/>
                <c:pt idx="0">
                  <c:v>dropoutX_batch16</c:v>
                </c:pt>
                <c:pt idx="1">
                  <c:v>dropout_batch16</c:v>
                </c:pt>
                <c:pt idx="2">
                  <c:v>dropoutX_batch32</c:v>
                </c:pt>
                <c:pt idx="3">
                  <c:v>dropout_batch32</c:v>
                </c:pt>
                <c:pt idx="4">
                  <c:v>dropoutX_batch64</c:v>
                </c:pt>
                <c:pt idx="5">
                  <c:v>dropout_batch64</c:v>
                </c:pt>
              </c:strCache>
            </c:strRef>
          </c:cat>
          <c:val>
            <c:numRef>
              <c:f>bleu!$A$2:$F$2</c:f>
              <c:numCache>
                <c:formatCode>General</c:formatCode>
                <c:ptCount val="6"/>
                <c:pt idx="0">
                  <c:v>0.79822812399999998</c:v>
                </c:pt>
                <c:pt idx="1">
                  <c:v>0.78395490499999998</c:v>
                </c:pt>
                <c:pt idx="2">
                  <c:v>0.77780523599999996</c:v>
                </c:pt>
                <c:pt idx="3">
                  <c:v>0.70751886500000005</c:v>
                </c:pt>
                <c:pt idx="4">
                  <c:v>0.76403368100000002</c:v>
                </c:pt>
                <c:pt idx="5">
                  <c:v>0.42140060699999998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B-45D5-9DC2-BD43199ACF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7"/>
        <c:overlap val="-20"/>
        <c:axId val="1452935232"/>
        <c:axId val="1452953696"/>
      </c:barChart>
      <c:catAx>
        <c:axId val="145293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53696"/>
        <c:crosses val="autoZero"/>
        <c:auto val="1"/>
        <c:lblAlgn val="ctr"/>
        <c:lblOffset val="100"/>
        <c:noMultiLvlLbl val="0"/>
      </c:catAx>
      <c:valAx>
        <c:axId val="145295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293523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28575" cap="flat" cmpd="sng" algn="ctr">
      <a:solidFill>
        <a:schemeClr val="accent2">
          <a:lumMod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9T18:11:56.582" idx="1">
    <p:pos x="9" y="9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89E0600-AB00-4E6A-8FF1-646630E86CEB}" type="datetime1">
              <a:rPr lang="ko-KR" altLang="en-US"/>
              <a:pPr lvl="0">
                <a:defRPr/>
              </a:pPr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EFCBD81-58B9-494C-A430-C5F2610A2C4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600" cy="6858000"/>
            <a:chOff x="0" y="0"/>
            <a:chExt cx="121926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28" y="0"/>
              <a:ext cx="12145272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5719" cy="6858000"/>
            </a:xfrm>
            <a:custGeom>
              <a:avLst/>
              <a:gdLst>
                <a:gd name="connsiteX0" fmla="*/ 0 w 12145272"/>
                <a:gd name="connsiteY0" fmla="*/ 0 h 6858000"/>
                <a:gd name="connsiteX1" fmla="*/ 12145272 w 12145272"/>
                <a:gd name="connsiteY1" fmla="*/ 0 h 6858000"/>
                <a:gd name="connsiteX2" fmla="*/ 12145272 w 12145272"/>
                <a:gd name="connsiteY2" fmla="*/ 6858000 h 6858000"/>
                <a:gd name="connsiteX3" fmla="*/ 0 w 1214527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5272" h="6858000">
                  <a:moveTo>
                    <a:pt x="0" y="0"/>
                  </a:moveTo>
                  <a:lnTo>
                    <a:pt x="12145272" y="0"/>
                  </a:lnTo>
                  <a:lnTo>
                    <a:pt x="12145272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cxnSp>
        <p:nvCxnSpPr>
          <p:cNvPr id="10" name="직선 연결선 9"/>
          <p:cNvCxnSpPr/>
          <p:nvPr userDrawn="1"/>
        </p:nvCxnSpPr>
        <p:spPr>
          <a:xfrm flipH="1">
            <a:off x="2423592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3719736" y="1196752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20136" y="620688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11136560" y="-27384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8256240" y="1628800"/>
            <a:ext cx="576064" cy="576064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0" y="1052736"/>
            <a:ext cx="324000" cy="324000"/>
          </a:xfrm>
          <a:prstGeom prst="line">
            <a:avLst/>
          </a:prstGeom>
          <a:ln>
            <a:solidFill>
              <a:srgbClr val="E4EEF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 userDrawn="1"/>
        </p:nvSpPr>
        <p:spPr>
          <a:xfrm>
            <a:off x="983440" y="1700808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 userDrawn="1"/>
        </p:nvSpPr>
        <p:spPr>
          <a:xfrm>
            <a:off x="4511824" y="62069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 userDrawn="1"/>
        </p:nvSpPr>
        <p:spPr>
          <a:xfrm>
            <a:off x="9696400" y="112475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 userDrawn="1"/>
        </p:nvSpPr>
        <p:spPr>
          <a:xfrm>
            <a:off x="6960104" y="177282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>
            <a:off x="4223792" y="2204864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10848528" y="2780936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 userDrawn="1"/>
        </p:nvSpPr>
        <p:spPr>
          <a:xfrm>
            <a:off x="11712632" y="47667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 userDrawn="1"/>
        </p:nvSpPr>
        <p:spPr>
          <a:xfrm>
            <a:off x="3647728" y="3356992"/>
            <a:ext cx="72000" cy="72000"/>
          </a:xfrm>
          <a:prstGeom prst="ellipse">
            <a:avLst/>
          </a:prstGeom>
          <a:solidFill>
            <a:srgbClr val="E4EE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65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03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2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3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3935760" y="0"/>
            <a:ext cx="8256240" cy="6858000"/>
            <a:chOff x="3935760" y="0"/>
            <a:chExt cx="825624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5542034" y="0"/>
              <a:ext cx="6649966" cy="6858000"/>
            </a:xfrm>
            <a:prstGeom prst="rect">
              <a:avLst/>
            </a:prstGeom>
            <a:blipFill dpi="0" rotWithShape="1">
              <a:blip r:embed="rId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35760" y="0"/>
              <a:ext cx="1606274" cy="6858000"/>
            </a:xfrm>
            <a:prstGeom prst="rect">
              <a:avLst/>
            </a:prstGeom>
            <a:blipFill dpi="0" rotWithShape="1">
              <a:blip r:embed="rId2" cstate="print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" r="-11004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52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직사각형 4"/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746123" y="6165304"/>
            <a:ext cx="699755" cy="246221"/>
            <a:chOff x="211669" y="6381328"/>
            <a:chExt cx="699755" cy="246221"/>
          </a:xfrm>
        </p:grpSpPr>
        <p:pic>
          <p:nvPicPr>
            <p:cNvPr id="7" name="Picture 2" descr="C:\Users\YONSAI\Desktop\bibook.png"/>
            <p:cNvPicPr>
              <a:picLocks noChangeAspect="1" noChangeArrowheads="1"/>
            </p:cNvPicPr>
            <p:nvPr userDrawn="1"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09" y="6444762"/>
              <a:ext cx="446615" cy="114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 userDrawn="1"/>
          </p:nvSpPr>
          <p:spPr>
            <a:xfrm>
              <a:off x="211669" y="6381328"/>
              <a:ext cx="3016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  <a:alpha val="60000"/>
                    </a:schemeClr>
                  </a:solidFill>
                  <a:latin typeface="나눔스퀘어 Light" pitchFamily="50" charset="-127"/>
                  <a:ea typeface="나눔스퀘어 Light" pitchFamily="50" charset="-127"/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31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99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1E7E758-019D-4481-BAEA-D71731DA2BB9}"/>
              </a:ext>
            </a:extLst>
          </p:cNvPr>
          <p:cNvGrpSpPr/>
          <p:nvPr/>
        </p:nvGrpSpPr>
        <p:grpSpPr>
          <a:xfrm>
            <a:off x="6073553" y="-7910"/>
            <a:ext cx="6096000" cy="6858000"/>
            <a:chOff x="6096001" y="7605"/>
            <a:chExt cx="6096000" cy="68424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316D5B-1EE8-48BD-A716-616420DF8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92" r="5910" b="13365"/>
            <a:stretch/>
          </p:blipFill>
          <p:spPr>
            <a:xfrm>
              <a:off x="6096001" y="1737976"/>
              <a:ext cx="6096000" cy="511211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8B7A41-1DE9-455E-A63B-35BD6A9C8C5B}"/>
                </a:ext>
              </a:extLst>
            </p:cNvPr>
            <p:cNvSpPr txBox="1"/>
            <p:nvPr/>
          </p:nvSpPr>
          <p:spPr>
            <a:xfrm>
              <a:off x="7141448" y="7605"/>
              <a:ext cx="5050552" cy="20162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8A9832-DF7F-4228-B0DC-7D1E25785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74" y="-7910"/>
            <a:ext cx="46305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15F3A-C9C2-40A6-A22A-059A37EAC755}"/>
              </a:ext>
            </a:extLst>
          </p:cNvPr>
          <p:cNvSpPr txBox="1"/>
          <p:nvPr/>
        </p:nvSpPr>
        <p:spPr>
          <a:xfrm>
            <a:off x="335360" y="260648"/>
            <a:ext cx="23042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1 </a:t>
            </a:r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조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 err="1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제주어</a:t>
            </a:r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 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번역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  <a:p>
            <a:r>
              <a:rPr lang="ko-KR" altLang="en-US" sz="4100" dirty="0">
                <a:solidFill>
                  <a:schemeClr val="accent2">
                    <a:lumMod val="50000"/>
                  </a:schemeClr>
                </a:solidFill>
                <a:latin typeface="a고운글씨B" panose="02020600000000000000" pitchFamily="18" charset="-127"/>
                <a:ea typeface="a고운글씨B" panose="02020600000000000000" pitchFamily="18" charset="-127"/>
              </a:rPr>
              <a:t>프로젝트</a:t>
            </a:r>
            <a:endParaRPr lang="en-US" altLang="ko-KR" sz="4100" dirty="0">
              <a:solidFill>
                <a:schemeClr val="accent2">
                  <a:lumMod val="50000"/>
                </a:schemeClr>
              </a:solidFill>
              <a:latin typeface="a고운글씨B" panose="02020600000000000000" pitchFamily="18" charset="-127"/>
              <a:ea typeface="a고운글씨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29F32-8160-47F2-BE71-F489A3F139DB}"/>
              </a:ext>
            </a:extLst>
          </p:cNvPr>
          <p:cNvSpPr txBox="1"/>
          <p:nvPr/>
        </p:nvSpPr>
        <p:spPr>
          <a:xfrm>
            <a:off x="10247784" y="648075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1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Final Project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0213" y="2708927"/>
            <a:ext cx="11286427" cy="3532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1424" y="897844"/>
            <a:ext cx="5437941" cy="10052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Seq2Seq (LSTM)</a:t>
            </a:r>
            <a:endParaRPr lang="en-US" altLang="ko-KR" sz="5000">
              <a:solidFill>
                <a:schemeClr val="accent2">
                  <a:lumMod val="5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365279" y="1348222"/>
            <a:ext cx="2232248" cy="1220806"/>
            <a:chOff x="479376" y="692696"/>
            <a:chExt cx="8438543" cy="4824537"/>
          </a:xfrm>
        </p:grpSpPr>
        <p:pic>
          <p:nvPicPr>
            <p:cNvPr id="13" name="Picture 2" descr="제주 여행 기념품 : 제주 감귤 라이언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090" t="15240" r="27910" b="14410"/>
            <a:stretch>
              <a:fillRect/>
            </a:stretch>
          </p:blipFill>
          <p:spPr>
            <a:xfrm>
              <a:off x="479376" y="692696"/>
              <a:ext cx="2880320" cy="4824537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9696" y="768649"/>
              <a:ext cx="3211694" cy="467263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2565" y="754129"/>
              <a:ext cx="2355354" cy="4654960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416" y="3005837"/>
            <a:ext cx="10729192" cy="29434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12224" y="5399822"/>
            <a:ext cx="2808312" cy="33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나는        학생        입니다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32104" y="2996952"/>
            <a:ext cx="2808312" cy="33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나는        학생        입니다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1424" y="897844"/>
            <a:ext cx="339548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LSTM</a:t>
            </a: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ko-KR" altLang="en-US" sz="50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결과</a:t>
            </a:r>
            <a:endParaRPr lang="en-US" altLang="ko-KR" sz="5000" dirty="0">
              <a:solidFill>
                <a:schemeClr val="accent2">
                  <a:lumMod val="5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67408" y="5085184"/>
            <a:ext cx="2232248" cy="1220806"/>
            <a:chOff x="479376" y="692696"/>
            <a:chExt cx="8438543" cy="4824537"/>
          </a:xfrm>
        </p:grpSpPr>
        <p:pic>
          <p:nvPicPr>
            <p:cNvPr id="13" name="Picture 2" descr="제주 여행 기념품 : 제주 감귤 라이언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090" t="15240" r="27910" b="14410"/>
            <a:stretch>
              <a:fillRect/>
            </a:stretch>
          </p:blipFill>
          <p:spPr>
            <a:xfrm>
              <a:off x="479376" y="692696"/>
              <a:ext cx="2880320" cy="4824537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59696" y="768649"/>
              <a:ext cx="3211694" cy="467263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62565" y="754129"/>
              <a:ext cx="2355354" cy="465496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03712" y="2022962"/>
            <a:ext cx="4070187" cy="4459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B33552-3DD7-4EC5-B899-09010FB71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6">
              <a:alphaModFix amt="11000"/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9416" y="833371"/>
            <a:ext cx="70663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</a:t>
            </a:r>
            <a:r>
              <a:rPr lang="ko-KR" altLang="en-US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50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with Attention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225C93-82CA-4F88-BBFD-3AAD37EEA48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7248128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3F7CFBC-0A78-43D3-9580-80F8B24F7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5" y="2375762"/>
            <a:ext cx="7544155" cy="36317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3EB2BD-2830-4000-A92D-CBDEB97F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76803" y="-658813"/>
            <a:ext cx="3456384" cy="4774010"/>
          </a:xfrm>
          <a:prstGeom prst="rect">
            <a:avLst/>
          </a:prstGeom>
          <a:ln w="2540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022C25C-626E-4B7E-BA45-EB4B91850AF2}"/>
              </a:ext>
            </a:extLst>
          </p:cNvPr>
          <p:cNvGrpSpPr/>
          <p:nvPr/>
        </p:nvGrpSpPr>
        <p:grpSpPr>
          <a:xfrm>
            <a:off x="5879976" y="2134018"/>
            <a:ext cx="5732772" cy="4567551"/>
            <a:chOff x="2855640" y="2060848"/>
            <a:chExt cx="6120680" cy="47971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364B33-A9C8-4BE7-8B72-88F84B113B8A}"/>
                </a:ext>
              </a:extLst>
            </p:cNvPr>
            <p:cNvSpPr/>
            <p:nvPr/>
          </p:nvSpPr>
          <p:spPr>
            <a:xfrm>
              <a:off x="2855640" y="2060848"/>
              <a:ext cx="6120680" cy="4797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8A143E-028C-4476-BD77-C73B534DC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672" y="2246441"/>
              <a:ext cx="5544616" cy="442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29" y="2221286"/>
            <a:ext cx="5159931" cy="42320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3921" y="878800"/>
            <a:ext cx="7008778" cy="849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</a:t>
            </a:r>
            <a:r>
              <a:rPr lang="ko-KR" altLang="en-US" sz="4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41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with </a:t>
            </a:r>
            <a:r>
              <a:rPr lang="en-US" altLang="ko-KR" sz="41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Attention </a:t>
            </a:r>
            <a:r>
              <a:rPr lang="ko-KR" altLang="en-US" sz="41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결과</a:t>
            </a:r>
            <a:endParaRPr lang="en-US" altLang="ko-KR" sz="41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958625"/>
            <a:ext cx="624001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988840"/>
            <a:ext cx="5544616" cy="12344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367286"/>
            <a:ext cx="5544616" cy="1080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4665836"/>
            <a:ext cx="5544616" cy="1077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5929278"/>
            <a:ext cx="5544616" cy="812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9416" y="833371"/>
            <a:ext cx="6586274" cy="10030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GRU</a:t>
            </a:r>
            <a:r>
              <a:rPr lang="ko-KR" altLang="en-US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with Attention</a:t>
            </a:r>
            <a:endParaRPr lang="en-US" altLang="ko-KR" sz="5000" dirty="0">
              <a:solidFill>
                <a:schemeClr val="accent2">
                  <a:lumMod val="50000"/>
                  <a:alpha val="8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0" y="1958625"/>
            <a:ext cx="6672064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816" y="2363701"/>
            <a:ext cx="5449060" cy="36104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18252" y="2363701"/>
            <a:ext cx="5928204" cy="1453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3000" dirty="0" err="1">
                <a:latin typeface="a고운글씨M"/>
                <a:ea typeface="a고운글씨M"/>
              </a:rPr>
              <a:t>Bahdanau</a:t>
            </a:r>
            <a:r>
              <a:rPr lang="en-US" altLang="ko-KR" sz="3000" dirty="0">
                <a:latin typeface="a고운글씨M"/>
                <a:ea typeface="a고운글씨M"/>
              </a:rPr>
              <a:t> attention</a:t>
            </a: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en-US" altLang="ko-KR" sz="3000" dirty="0">
                <a:latin typeface="a고운글씨M"/>
                <a:ea typeface="a고운글씨M"/>
              </a:rPr>
              <a:t>Luong attention (general score)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10820"/>
          <a:stretch>
            <a:fillRect/>
          </a:stretch>
        </p:blipFill>
        <p:spPr>
          <a:xfrm>
            <a:off x="5159896" y="5698118"/>
            <a:ext cx="6900312" cy="78203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76120" y="4113335"/>
            <a:ext cx="4686954" cy="11431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11438" y="4484860"/>
            <a:ext cx="1080120" cy="39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a고운글씨B"/>
                <a:ea typeface="a고운글씨B"/>
              </a:rPr>
              <a:t>Luong</a:t>
            </a:r>
            <a:endParaRPr lang="ko-KR" altLang="en-US" sz="2000" dirty="0">
              <a:latin typeface="a고운글씨B"/>
              <a:ea typeface="a고운글씨B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7595024" y="-735943"/>
            <a:ext cx="3861034" cy="5332919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9416" y="833371"/>
            <a:ext cx="6586274" cy="10030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GRU</a:t>
            </a:r>
            <a:r>
              <a:rPr lang="ko-KR" altLang="en-US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en-US" altLang="ko-KR" sz="50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with Attention</a:t>
            </a:r>
            <a:endParaRPr lang="en-US" altLang="ko-KR" sz="5000" dirty="0">
              <a:solidFill>
                <a:schemeClr val="accent2">
                  <a:lumMod val="50000"/>
                  <a:alpha val="8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0" y="1958625"/>
            <a:ext cx="6672064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11438" y="4484860"/>
            <a:ext cx="1080120" cy="39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a고운글씨B"/>
                <a:ea typeface="a고운글씨B"/>
              </a:rPr>
              <a:t>Luong</a:t>
            </a:r>
            <a:endParaRPr lang="ko-KR" altLang="en-US" sz="2000">
              <a:latin typeface="a고운글씨B"/>
              <a:ea typeface="a고운글씨B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7595024" y="-735943"/>
            <a:ext cx="3861034" cy="5332919"/>
          </a:xfrm>
          <a:prstGeom prst="rect">
            <a:avLst/>
          </a:prstGeom>
          <a:ln w="25400">
            <a:noFill/>
          </a:ln>
        </p:spPr>
      </p:pic>
      <p:pic>
        <p:nvPicPr>
          <p:cNvPr id="1026" name="Picture 2" descr="Luong attenti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5" y="2276872"/>
            <a:ext cx="9636553" cy="42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400" y="2924944"/>
            <a:ext cx="226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LSTM + Attention</a:t>
            </a:r>
            <a:endParaRPr lang="ko-KR" altLang="en-US" dirty="0">
              <a:solidFill>
                <a:srgbClr val="FFC0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0125" y="2901736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GRU + Attention</a:t>
            </a:r>
            <a:endParaRPr lang="ko-KR" altLang="en-US" dirty="0">
              <a:solidFill>
                <a:schemeClr val="accent6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02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33E69F-5AC8-4CDB-99A8-4D04FFD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335984" y="836712"/>
            <a:ext cx="6668492" cy="84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41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GRU</a:t>
            </a:r>
            <a:r>
              <a:rPr lang="ko-KR" altLang="en-US" sz="41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 </a:t>
            </a:r>
            <a:r>
              <a:rPr lang="en-US" altLang="ko-KR" sz="4100" dirty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with </a:t>
            </a:r>
            <a:r>
              <a:rPr lang="en-US" altLang="ko-KR" sz="41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Attention </a:t>
            </a:r>
            <a:r>
              <a:rPr lang="ko-KR" altLang="en-US" sz="4100" dirty="0" smtClean="0">
                <a:ln w="9525"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/>
                <a:ea typeface="a로케트"/>
              </a:rPr>
              <a:t>결과</a:t>
            </a:r>
            <a:endParaRPr lang="en-US" altLang="ko-KR" sz="4100" dirty="0">
              <a:solidFill>
                <a:schemeClr val="accent2">
                  <a:lumMod val="50000"/>
                  <a:alpha val="80000"/>
                </a:schemeClr>
              </a:solidFill>
              <a:latin typeface="a로케트"/>
              <a:ea typeface="a로케트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0" y="1958630"/>
            <a:ext cx="5303912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4457D6A-8693-4DAB-8213-2D06CD563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0" r="14898" b="26536"/>
          <a:stretch/>
        </p:blipFill>
        <p:spPr>
          <a:xfrm>
            <a:off x="6168008" y="2162986"/>
            <a:ext cx="5754346" cy="4365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90A5D7-26F9-463E-BB68-06E706C8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623" r="28985" b="21689"/>
          <a:stretch/>
        </p:blipFill>
        <p:spPr>
          <a:xfrm>
            <a:off x="371897" y="2708920"/>
            <a:ext cx="5522732" cy="34563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01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3FC826-EE8C-4D20-AD8E-DB74B886C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221"/>
          <a:stretch/>
        </p:blipFill>
        <p:spPr>
          <a:xfrm>
            <a:off x="1265369" y="7245424"/>
            <a:ext cx="10777575" cy="5795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03C57-E6EF-4212-A80E-A53CCAA9BF47}"/>
              </a:ext>
            </a:extLst>
          </p:cNvPr>
          <p:cNvSpPr txBox="1"/>
          <p:nvPr/>
        </p:nvSpPr>
        <p:spPr>
          <a:xfrm>
            <a:off x="623392" y="153461"/>
            <a:ext cx="618630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 </a:t>
            </a:r>
            <a:r>
              <a:rPr lang="ko-KR" altLang="en-US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평가방법</a:t>
            </a:r>
            <a:r>
              <a:rPr lang="en-US" altLang="ko-KR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BLEU </a:t>
            </a:r>
            <a:r>
              <a:rPr lang="ko-KR" altLang="en-US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란</a:t>
            </a:r>
            <a:r>
              <a:rPr lang="en-US" altLang="ko-KR" sz="4800" dirty="0" smtClean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?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042" y="11967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입력 값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6042" y="177281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정답 값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026" y="247094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예측 값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26" y="4005064"/>
            <a:ext cx="90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a로케트" panose="02020600000000000000" pitchFamily="18" charset="-127"/>
                <a:ea typeface="a로케트" panose="02020600000000000000" pitchFamily="18" charset="-127"/>
              </a:rPr>
              <a:t>Best</a:t>
            </a:r>
            <a:r>
              <a:rPr lang="ko-KR" altLang="en-US" smtClean="0"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dirty="0" smtClean="0">
                <a:latin typeface="a로케트" panose="02020600000000000000" pitchFamily="18" charset="-127"/>
                <a:ea typeface="a로케트" panose="02020600000000000000" pitchFamily="18" charset="-127"/>
              </a:rPr>
              <a:t>: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53" y="1172730"/>
            <a:ext cx="105441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33E69F-5AC8-4CDB-99A8-4D04FFD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872383E-D01A-402E-B9C3-4E7B2F1BB0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648181"/>
              </p:ext>
            </p:extLst>
          </p:nvPr>
        </p:nvGraphicFramePr>
        <p:xfrm>
          <a:off x="6240016" y="2564904"/>
          <a:ext cx="5377451" cy="3359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60F6B9D-3B5C-4091-B364-CB70108A2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7" y="2492896"/>
            <a:ext cx="5437539" cy="3768876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839416" y="833371"/>
            <a:ext cx="4602542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BLEU </a:t>
            </a:r>
            <a:r>
              <a:rPr lang="ko-KR" altLang="en-US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모델 검증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0" y="1958628"/>
            <a:ext cx="4583832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839416" y="833371"/>
            <a:ext cx="3986989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프로젝트 결론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0" y="1958630"/>
            <a:ext cx="4079776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66A60F-67F0-4E87-B610-FF043AB95AC1}"/>
              </a:ext>
            </a:extLst>
          </p:cNvPr>
          <p:cNvSpPr/>
          <p:nvPr/>
        </p:nvSpPr>
        <p:spPr>
          <a:xfrm>
            <a:off x="1775520" y="2634794"/>
            <a:ext cx="5976664" cy="332398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5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rgbClr val="484444">
                  <a:alpha val="80000"/>
                </a:srgb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데이터 수집 부족</a:t>
            </a:r>
            <a:endParaRPr lang="en-US" altLang="ko-KR" sz="25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표기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컴퓨터에 인식 부족 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고전어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전문지식 부족 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(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품사 </a:t>
            </a:r>
            <a:r>
              <a:rPr lang="ko-KR" altLang="en-US" sz="2500" dirty="0" err="1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태깅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미흡</a:t>
            </a:r>
            <a:r>
              <a:rPr lang="en-US" altLang="ko-KR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</a:p>
          <a:p>
            <a:pPr algn="ctr">
              <a:lnSpc>
                <a:spcPct val="120000"/>
              </a:lnSpc>
            </a:pPr>
            <a:r>
              <a:rPr lang="ko-KR" altLang="en-US" sz="2500" dirty="0" err="1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제주어</a:t>
            </a:r>
            <a:r>
              <a:rPr lang="ko-KR" altLang="en-US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번역에 </a:t>
            </a:r>
            <a:r>
              <a:rPr lang="ko-KR" altLang="en-US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더 적합한 모델을 </a:t>
            </a:r>
            <a:r>
              <a:rPr lang="ko-KR" altLang="en-US" sz="2500" dirty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찾지 </a:t>
            </a:r>
            <a:r>
              <a:rPr lang="ko-KR" altLang="en-US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못함</a:t>
            </a:r>
            <a:endParaRPr lang="en-US" altLang="ko-KR" sz="2500" dirty="0" smtClean="0">
              <a:ln>
                <a:solidFill>
                  <a:srgbClr val="484444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Ex) </a:t>
            </a:r>
            <a:r>
              <a:rPr lang="en-US" altLang="ko-KR" sz="2500" dirty="0" err="1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self.Attention</a:t>
            </a:r>
            <a:r>
              <a:rPr lang="en-US" altLang="ko-KR" sz="2500" dirty="0" smtClean="0">
                <a:ln>
                  <a:solidFill>
                    <a:srgbClr val="484444">
                      <a:alpha val="0"/>
                    </a:srgb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Bert</a:t>
            </a:r>
            <a:endParaRPr lang="en-US" altLang="ko-KR" sz="16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rgbClr val="484444">
                  <a:alpha val="80000"/>
                </a:srgb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500" dirty="0">
              <a:ln>
                <a:solidFill>
                  <a:srgbClr val="484444">
                    <a:alpha val="0"/>
                  </a:srgbClr>
                </a:solidFill>
              </a:ln>
              <a:solidFill>
                <a:schemeClr val="accent2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C6A9AE-D61F-4970-B92F-46B75E09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6522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758C8A01-0991-4682-97DF-785B7D4D1AC0}"/>
              </a:ext>
            </a:extLst>
          </p:cNvPr>
          <p:cNvSpPr/>
          <p:nvPr/>
        </p:nvSpPr>
        <p:spPr>
          <a:xfrm>
            <a:off x="5962358" y="2365669"/>
            <a:ext cx="2614036" cy="1857043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DFAB492-3741-4665-B58A-8DB02BFBC840}"/>
              </a:ext>
            </a:extLst>
          </p:cNvPr>
          <p:cNvSpPr/>
          <p:nvPr/>
        </p:nvSpPr>
        <p:spPr>
          <a:xfrm>
            <a:off x="4692556" y="4526476"/>
            <a:ext cx="2533613" cy="187741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658EA2A8-8A4D-47F7-81D5-BCD6A3FF2815}"/>
              </a:ext>
            </a:extLst>
          </p:cNvPr>
          <p:cNvSpPr/>
          <p:nvPr/>
        </p:nvSpPr>
        <p:spPr>
          <a:xfrm>
            <a:off x="3035512" y="2358932"/>
            <a:ext cx="2614036" cy="1857043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E944FDFB-53F9-46AB-8177-AD1A02AF3B08}"/>
              </a:ext>
            </a:extLst>
          </p:cNvPr>
          <p:cNvSpPr/>
          <p:nvPr/>
        </p:nvSpPr>
        <p:spPr>
          <a:xfrm>
            <a:off x="1379012" y="4455387"/>
            <a:ext cx="2533613" cy="186721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D962ED0C-912E-4854-9D0E-BDE73526C752}"/>
              </a:ext>
            </a:extLst>
          </p:cNvPr>
          <p:cNvSpPr/>
          <p:nvPr/>
        </p:nvSpPr>
        <p:spPr>
          <a:xfrm>
            <a:off x="232312" y="2365669"/>
            <a:ext cx="2431389" cy="186723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E49C7F-D88D-41F5-8131-0ECC3C49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AB02EC-09AE-43F6-8851-B58E42354C66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4223792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A35EDC-5991-4247-8C33-90FE0C385FB9}"/>
              </a:ext>
            </a:extLst>
          </p:cNvPr>
          <p:cNvGrpSpPr/>
          <p:nvPr/>
        </p:nvGrpSpPr>
        <p:grpSpPr>
          <a:xfrm>
            <a:off x="442908" y="2428542"/>
            <a:ext cx="7301238" cy="3852248"/>
            <a:chOff x="1018972" y="2375167"/>
            <a:chExt cx="7301238" cy="385224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17855F-F4A7-4C1C-84AE-AB96B42629E5}"/>
                </a:ext>
              </a:extLst>
            </p:cNvPr>
            <p:cNvGrpSpPr/>
            <p:nvPr/>
          </p:nvGrpSpPr>
          <p:grpSpPr>
            <a:xfrm>
              <a:off x="1018972" y="2375167"/>
              <a:ext cx="4480502" cy="3742349"/>
              <a:chOff x="1379012" y="1380645"/>
              <a:chExt cx="4480502" cy="374234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9BEA33-288E-4C93-AF27-3E47A9BDEA2E}"/>
                  </a:ext>
                </a:extLst>
              </p:cNvPr>
              <p:cNvSpPr txBox="1"/>
              <p:nvPr/>
            </p:nvSpPr>
            <p:spPr>
              <a:xfrm>
                <a:off x="1379012" y="1423948"/>
                <a:ext cx="1872208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임 영택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프로젝트 매니저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FEA4DA-7A27-4198-8EA7-33C9B0B8B531}"/>
                  </a:ext>
                </a:extLst>
              </p:cNvPr>
              <p:cNvSpPr txBox="1"/>
              <p:nvPr/>
            </p:nvSpPr>
            <p:spPr>
              <a:xfrm>
                <a:off x="4203330" y="1380645"/>
                <a:ext cx="1656184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송 지영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자료 수집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7F239-C6C5-4928-920B-4CD46F79B4C2}"/>
                  </a:ext>
                </a:extLst>
              </p:cNvPr>
              <p:cNvSpPr txBox="1"/>
              <p:nvPr/>
            </p:nvSpPr>
            <p:spPr>
              <a:xfrm>
                <a:off x="2446064" y="3491778"/>
                <a:ext cx="1757266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장 하림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자료 수집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정제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프로젝트 정리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77492E-ABFD-41F1-BE47-DC72EC0DE5C8}"/>
                </a:ext>
              </a:extLst>
            </p:cNvPr>
            <p:cNvSpPr txBox="1"/>
            <p:nvPr/>
          </p:nvSpPr>
          <p:spPr>
            <a:xfrm>
              <a:off x="6816080" y="2470150"/>
              <a:ext cx="1504130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김 주현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자료 수집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데이터 정제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dirty="0"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C0560B-C0DA-4B13-9F76-4B09AFC520CD}"/>
                </a:ext>
              </a:extLst>
            </p:cNvPr>
            <p:cNvSpPr txBox="1"/>
            <p:nvPr/>
          </p:nvSpPr>
          <p:spPr>
            <a:xfrm>
              <a:off x="5448061" y="4596199"/>
              <a:ext cx="1555102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정 규진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자료 수집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데이터 정제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사전 만들기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11424" y="836712"/>
            <a:ext cx="482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introduce</a:t>
            </a:r>
            <a:endParaRPr lang="ko-KR" altLang="en-US" sz="70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833E69F-5AC8-4CDB-99A8-4D04FFD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46947-DAA5-499F-BD57-03ECBCAFB334}"/>
              </a:ext>
            </a:extLst>
          </p:cNvPr>
          <p:cNvSpPr txBox="1"/>
          <p:nvPr/>
        </p:nvSpPr>
        <p:spPr>
          <a:xfrm>
            <a:off x="839416" y="833371"/>
            <a:ext cx="498245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800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참고 문헌 및 출처</a:t>
            </a:r>
            <a:endParaRPr lang="en-US" altLang="ko-KR" sz="4800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6663C0-6605-4C96-BA43-939882809A0F}"/>
              </a:ext>
            </a:extLst>
          </p:cNvPr>
          <p:cNvCxnSpPr>
            <a:cxnSpLocks/>
          </p:cNvCxnSpPr>
          <p:nvPr/>
        </p:nvCxnSpPr>
        <p:spPr>
          <a:xfrm flipV="1">
            <a:off x="-24680" y="1945995"/>
            <a:ext cx="5112568" cy="1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9517FE-CAED-428C-A545-1040BD54D3A0}"/>
              </a:ext>
            </a:extLst>
          </p:cNvPr>
          <p:cNvSpPr txBox="1"/>
          <p:nvPr/>
        </p:nvSpPr>
        <p:spPr>
          <a:xfrm>
            <a:off x="767408" y="2087463"/>
            <a:ext cx="7416824" cy="456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“Attention is all you need” (Submitted on 12 Jun 2017 (v1), last revised 6 Dec 2017 (this version, v5))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Ashish Vaswani, Noam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Shazeer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, Niki Parmar, Jakob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Uszkoreit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Llion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Jones, Aidan N. Gomez, Lukasz Kaiser,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Illia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Polosukhin</a:t>
            </a:r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“Effective Approaches to Attention-based Neural Machine Translation ( Luong Attention )”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 Luong et al.(2015)</a:t>
            </a: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“LSTM(Long Short Term Memory)” 2014 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&amp; </a:t>
            </a: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“</a:t>
            </a:r>
            <a:r>
              <a:rPr lang="en-US" altLang="ko-KR" sz="1530" b="1" i="1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BiLSTM</a:t>
            </a: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with attention” 2016</a:t>
            </a:r>
          </a:p>
          <a:p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     &amp;  “Gated Recurrent Unit(GRU) with attention” </a:t>
            </a: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Cho et al.</a:t>
            </a: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Neural Machine Translation by Jointly Learning to Align and Translate ( </a:t>
            </a:r>
            <a:r>
              <a:rPr lang="en-US" altLang="ko-KR" sz="1530" b="1" i="1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Bahdanau</a:t>
            </a:r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Attention) </a:t>
            </a:r>
          </a:p>
          <a:p>
            <a:r>
              <a:rPr lang="en-US" altLang="ko-KR" sz="1530" b="1" i="1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</a:t>
            </a:r>
            <a:r>
              <a:rPr lang="en-US" altLang="ko-KR" sz="1530" dirty="0" err="1">
                <a:latin typeface="a고운글씨M" panose="02020600000000000000" pitchFamily="18" charset="-127"/>
                <a:ea typeface="a고운글씨M" panose="02020600000000000000" pitchFamily="18" charset="-127"/>
              </a:rPr>
              <a:t>Bahdanau</a:t>
            </a:r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 et al.( 2014)</a:t>
            </a:r>
          </a:p>
          <a:p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제주특별자치도 </a:t>
            </a:r>
            <a:endParaRPr lang="en-US" altLang="ko-KR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r>
              <a:rPr lang="en-US" altLang="ko-KR" sz="153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	http://www.jeju.go.kr/</a:t>
            </a:r>
            <a:endParaRPr lang="ko-KR" altLang="en-US" sz="1530" dirty="0"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96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27864" y="1639833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6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rgbClr val="F6F3F0">
                    <a:alpha val="60000"/>
                  </a:srgb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부제목을 입력해주세요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096000" y="2348920"/>
            <a:ext cx="0" cy="360000"/>
          </a:xfrm>
          <a:prstGeom prst="line">
            <a:avLst/>
          </a:prstGeom>
          <a:ln w="12700">
            <a:solidFill>
              <a:srgbClr val="F0EBE4">
                <a:alpha val="60000"/>
              </a:srgbClr>
            </a:solidFill>
            <a:prstDash val="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DBBF543-5588-4002-A62D-84FCCB87D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24" y="0"/>
            <a:ext cx="4968552" cy="686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A677F-5C46-46C7-92FE-B91EAA9EDDFC}"/>
              </a:ext>
            </a:extLst>
          </p:cNvPr>
          <p:cNvSpPr txBox="1"/>
          <p:nvPr/>
        </p:nvSpPr>
        <p:spPr>
          <a:xfrm>
            <a:off x="9624392" y="609329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Thank you</a:t>
            </a:r>
            <a:endParaRPr lang="ko-KR" altLang="en-US" sz="3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64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8D2705-6460-4BDA-9270-DF88AD2EA062}"/>
              </a:ext>
            </a:extLst>
          </p:cNvPr>
          <p:cNvSpPr txBox="1"/>
          <p:nvPr/>
        </p:nvSpPr>
        <p:spPr>
          <a:xfrm>
            <a:off x="911424" y="836712"/>
            <a:ext cx="4464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contents</a:t>
            </a:r>
            <a:endParaRPr lang="ko-KR" altLang="en-US" sz="7000" dirty="0">
              <a:solidFill>
                <a:schemeClr val="accent2">
                  <a:lumMod val="5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267AE-769E-4C94-8DEC-F7AAB8054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2682"/>
            <a:ext cx="3024028" cy="6855318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gradFill>
              <a:gsLst>
                <a:gs pos="0">
                  <a:schemeClr val="accent1">
                    <a:alpha val="9000"/>
                    <a:lumMod val="9000"/>
                    <a:lumOff val="91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DEEE2D3-9CE4-4095-8685-5D23526B4CC3}"/>
              </a:ext>
            </a:extLst>
          </p:cNvPr>
          <p:cNvGrpSpPr/>
          <p:nvPr/>
        </p:nvGrpSpPr>
        <p:grpSpPr>
          <a:xfrm>
            <a:off x="597266" y="2521058"/>
            <a:ext cx="8091022" cy="3789716"/>
            <a:chOff x="597266" y="2521058"/>
            <a:chExt cx="8091022" cy="378971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17855F-F4A7-4C1C-84AE-AB96B42629E5}"/>
                </a:ext>
              </a:extLst>
            </p:cNvPr>
            <p:cNvGrpSpPr/>
            <p:nvPr/>
          </p:nvGrpSpPr>
          <p:grpSpPr>
            <a:xfrm>
              <a:off x="597266" y="2521058"/>
              <a:ext cx="6197259" cy="2895279"/>
              <a:chOff x="1315099" y="1501236"/>
              <a:chExt cx="6339185" cy="290660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9BEA33-288E-4C93-AF27-3E47A9BDEA2E}"/>
                  </a:ext>
                </a:extLst>
              </p:cNvPr>
              <p:cNvSpPr txBox="1"/>
              <p:nvPr/>
            </p:nvSpPr>
            <p:spPr>
              <a:xfrm>
                <a:off x="1315099" y="1501236"/>
                <a:ext cx="1871934" cy="145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I. </a:t>
                </a:r>
                <a:r>
                  <a:rPr lang="ko-KR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배경</a:t>
                </a:r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목적 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데이터 설명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FEA4DA-7A27-4198-8EA7-33C9B0B8B531}"/>
                  </a:ext>
                </a:extLst>
              </p:cNvPr>
              <p:cNvSpPr txBox="1"/>
              <p:nvPr/>
            </p:nvSpPr>
            <p:spPr>
              <a:xfrm>
                <a:off x="3180401" y="2268151"/>
                <a:ext cx="2139216" cy="145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II. </a:t>
                </a:r>
                <a:r>
                  <a:rPr lang="ko-KR" altLang="en-US" sz="24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과정</a:t>
                </a:r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품사 </a:t>
                </a:r>
                <a:r>
                  <a:rPr lang="ko-KR" altLang="en-US" sz="2000" dirty="0" err="1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태깅</a:t>
                </a:r>
                <a:r>
                  <a:rPr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 </a:t>
                </a: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모델링 선정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C7F239-C6C5-4928-920B-4CD46F79B4C2}"/>
                  </a:ext>
                </a:extLst>
              </p:cNvPr>
              <p:cNvSpPr txBox="1"/>
              <p:nvPr/>
            </p:nvSpPr>
            <p:spPr>
              <a:xfrm>
                <a:off x="5515067" y="3032878"/>
                <a:ext cx="2139217" cy="137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III. </a:t>
                </a:r>
                <a:r>
                  <a:rPr lang="ko-KR" altLang="en-US" sz="25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결과</a:t>
                </a:r>
                <a:endParaRPr lang="en-US" altLang="ko-KR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분석 모형</a:t>
                </a:r>
                <a:endPara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a고운글씨M" panose="02020600000000000000" pitchFamily="18" charset="-127"/>
                    <a:ea typeface="a고운글씨M" panose="02020600000000000000" pitchFamily="18" charset="-127"/>
                  </a:rPr>
                  <a:t>한계점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D9823-B056-4EFD-8C53-D74294BF4832}"/>
                </a:ext>
              </a:extLst>
            </p:cNvPr>
            <p:cNvSpPr txBox="1"/>
            <p:nvPr/>
          </p:nvSpPr>
          <p:spPr>
            <a:xfrm>
              <a:off x="6932178" y="4941168"/>
              <a:ext cx="1756110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IV. </a:t>
              </a:r>
              <a:r>
                <a:rPr lang="ko-KR" altLang="en-US" sz="25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결론</a:t>
              </a:r>
              <a:endParaRPr lang="en-US" altLang="ko-KR" sz="25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프로젝트 결론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endParaRPr>
            </a:p>
            <a:p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a고운글씨M" panose="02020600000000000000" pitchFamily="18" charset="-127"/>
                  <a:ea typeface="a고운글씨M" panose="02020600000000000000" pitchFamily="18" charset="-127"/>
                </a:rPr>
                <a:t>참고문헌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8CB15-5236-46F7-967E-133718C7C55D}"/>
              </a:ext>
            </a:extLst>
          </p:cNvPr>
          <p:cNvCxnSpPr>
            <a:cxnSpLocks/>
          </p:cNvCxnSpPr>
          <p:nvPr/>
        </p:nvCxnSpPr>
        <p:spPr>
          <a:xfrm>
            <a:off x="0" y="2132856"/>
            <a:ext cx="4223792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2" name="TextBox 1"/>
          <p:cNvSpPr txBox="1"/>
          <p:nvPr/>
        </p:nvSpPr>
        <p:spPr>
          <a:xfrm>
            <a:off x="1531280" y="5053264"/>
            <a:ext cx="6192688" cy="1183706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 err="1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제주어는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 한글의 </a:t>
            </a:r>
            <a:r>
              <a:rPr lang="ko-KR" altLang="en-US" sz="2400" dirty="0" err="1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제작원리를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 보여주는 언어로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,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/>
            </a:r>
            <a:b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</a:b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그 특수성과 언어학적 가치를 </a:t>
            </a:r>
          </a:p>
          <a:p>
            <a:pPr algn="ctr">
              <a:defRPr/>
            </a:pP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rPr>
              <a:t>국어학자나 언어학자들에게 인정 받았다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5440" y="743917"/>
            <a:ext cx="3059360" cy="1292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3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제주어 란</a:t>
            </a:r>
            <a:r>
              <a:rPr lang="en-US" altLang="ko-KR" sz="53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?</a:t>
            </a:r>
            <a:endParaRPr lang="ko-KR" altLang="en-US" sz="5300">
              <a:solidFill>
                <a:schemeClr val="accent2">
                  <a:lumMod val="50000"/>
                </a:schemeClr>
              </a:solidFill>
              <a:latin typeface="a로케트"/>
              <a:ea typeface="a로케트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3998" y="2852936"/>
            <a:ext cx="8856984" cy="2041009"/>
            <a:chOff x="1667508" y="2518859"/>
            <a:chExt cx="8856984" cy="2041009"/>
          </a:xfrm>
        </p:grpSpPr>
        <p:sp>
          <p:nvSpPr>
            <p:cNvPr id="17" name="TextBox 16"/>
            <p:cNvSpPr txBox="1"/>
            <p:nvPr/>
          </p:nvSpPr>
          <p:spPr>
            <a:xfrm>
              <a:off x="2135560" y="2559141"/>
              <a:ext cx="699230" cy="14578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9000">
                  <a:solidFill>
                    <a:srgbClr val="3B3B3B">
                      <a:alpha val="40000"/>
                    </a:srgbClr>
                  </a:solidFill>
                  <a:latin typeface="나눔바른고딕"/>
                  <a:ea typeface="나눔바른고딕"/>
                </a:rPr>
                <a:t>“</a:t>
              </a:r>
              <a:endParaRPr lang="ko-KR" altLang="en-US" sz="9000">
                <a:solidFill>
                  <a:srgbClr val="3B3B3B">
                    <a:alpha val="40000"/>
                  </a:srgb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57210" y="2518859"/>
              <a:ext cx="705490" cy="14599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9000">
                  <a:solidFill>
                    <a:srgbClr val="3B3B3B">
                      <a:alpha val="40000"/>
                    </a:srgbClr>
                  </a:solidFill>
                  <a:latin typeface="나눔바른고딕"/>
                  <a:ea typeface="나눔바른고딕"/>
                </a:rPr>
                <a:t>”</a:t>
              </a:r>
              <a:endParaRPr lang="ko-KR" altLang="en-US" sz="9000">
                <a:solidFill>
                  <a:srgbClr val="3B3B3B">
                    <a:alpha val="40000"/>
                  </a:srgbClr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7508" y="2615875"/>
              <a:ext cx="8856984" cy="1943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4000">
                  <a:solidFill>
                    <a:srgbClr val="FFC000"/>
                  </a:solidFill>
                  <a:latin typeface="a고운글씨B"/>
                  <a:ea typeface="a고운글씨B"/>
                </a:rPr>
                <a:t>훈민정음에 가장 가까운 언어</a:t>
              </a:r>
              <a:r>
                <a:rPr lang="en-US" altLang="ko-KR" sz="4000">
                  <a:solidFill>
                    <a:srgbClr val="FFC000"/>
                  </a:solidFill>
                  <a:latin typeface="a고운글씨B"/>
                  <a:ea typeface="a고운글씨B"/>
                </a:rPr>
                <a:t> </a:t>
              </a:r>
              <a:endParaRPr lang="ko-KR" altLang="en-US" sz="4000">
                <a:solidFill>
                  <a:srgbClr val="FFC000"/>
                </a:solidFill>
                <a:latin typeface="a고운글씨B"/>
                <a:ea typeface="a고운글씨B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4100">
                  <a:solidFill>
                    <a:srgbClr val="FFC000"/>
                  </a:solidFill>
                  <a:latin typeface="a고운글씨B"/>
                  <a:ea typeface="a고운글씨B"/>
                </a:rPr>
                <a:t>제 주 어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0" y="2132856"/>
            <a:ext cx="335969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983432" y="908720"/>
            <a:ext cx="367240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3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분석 배경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50" t="1370" r="560"/>
          <a:stretch>
            <a:fillRect/>
          </a:stretch>
        </p:blipFill>
        <p:spPr>
          <a:xfrm>
            <a:off x="695400" y="2169751"/>
            <a:ext cx="6408712" cy="4243789"/>
          </a:xfrm>
          <a:prstGeom prst="rect">
            <a:avLst/>
          </a:prstGeom>
          <a:solidFill>
            <a:srgbClr val="FFFFFF">
              <a:shade val="85000"/>
            </a:srgbClr>
          </a:solidFill>
          <a:ln w="98425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7896200" y="2371548"/>
            <a:ext cx="3600400" cy="3831818"/>
          </a:xfrm>
          <a:prstGeom prst="rect">
            <a:avLst/>
          </a:prstGeom>
          <a:solidFill>
            <a:srgbClr val="FBFBFB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700" dirty="0" err="1">
                <a:latin typeface="a고운글씨M"/>
                <a:ea typeface="a고운글씨M"/>
              </a:rPr>
              <a:t>제주어는</a:t>
            </a:r>
            <a:r>
              <a:rPr lang="ko-KR" altLang="en-US" sz="2700" dirty="0">
                <a:latin typeface="a고운글씨M"/>
                <a:ea typeface="a고운글씨M"/>
              </a:rPr>
              <a:t> </a:t>
            </a:r>
            <a:r>
              <a:rPr lang="en-US" altLang="ko-KR" sz="2700" dirty="0">
                <a:latin typeface="a고운글씨M"/>
                <a:ea typeface="a고운글씨M"/>
              </a:rPr>
              <a:t>2010</a:t>
            </a:r>
            <a:r>
              <a:rPr lang="ko-KR" altLang="en-US" sz="2700" dirty="0">
                <a:latin typeface="a고운글씨M"/>
                <a:ea typeface="a고운글씨M"/>
              </a:rPr>
              <a:t>년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dirty="0">
                <a:latin typeface="a고운글씨M"/>
                <a:ea typeface="a고운글씨M"/>
              </a:rPr>
              <a:t>유네스코가 지정한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dirty="0">
                <a:latin typeface="a고운글씨M"/>
                <a:ea typeface="a고운글씨M"/>
              </a:rPr>
              <a:t>언어 소멸 위험 정도에서 </a:t>
            </a:r>
            <a:r>
              <a:rPr lang="en-US" altLang="ko-KR" sz="2700" dirty="0">
                <a:latin typeface="a고운글씨M"/>
                <a:ea typeface="a고운글씨M"/>
              </a:rPr>
              <a:t>4</a:t>
            </a:r>
            <a:r>
              <a:rPr lang="ko-KR" altLang="en-US" sz="2700" dirty="0">
                <a:latin typeface="a고운글씨M"/>
                <a:ea typeface="a고운글씨M"/>
              </a:rPr>
              <a:t>단계인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dirty="0">
                <a:solidFill>
                  <a:srgbClr val="C00000"/>
                </a:solidFill>
                <a:latin typeface="a고운글씨M"/>
                <a:ea typeface="a고운글씨M"/>
              </a:rPr>
              <a:t>사멸 직전</a:t>
            </a:r>
            <a:r>
              <a:rPr lang="ko-KR" altLang="en-US" sz="2700" dirty="0">
                <a:latin typeface="a고운글씨M"/>
                <a:ea typeface="a고운글씨M"/>
              </a:rPr>
              <a:t>에 위치한다</a:t>
            </a:r>
            <a:r>
              <a:rPr lang="en-US" altLang="ko-KR" sz="2700" dirty="0">
                <a:latin typeface="a고운글씨M"/>
                <a:ea typeface="a고운글씨M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700" dirty="0">
                <a:latin typeface="a고운글씨M"/>
                <a:ea typeface="a고운글씨M"/>
              </a:rPr>
              <a:t> </a:t>
            </a:r>
            <a:endParaRPr lang="ko-KR" altLang="en-US" sz="2700" dirty="0">
              <a:latin typeface="a고운글씨M"/>
              <a:ea typeface="a고운글씨M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18500" t="15350" r="18500" b="13250"/>
          <a:stretch>
            <a:fillRect/>
          </a:stretch>
        </p:blipFill>
        <p:spPr>
          <a:xfrm>
            <a:off x="7392144" y="1936314"/>
            <a:ext cx="4608512" cy="463322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1958625"/>
            <a:ext cx="335969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53186" y="6569542"/>
            <a:ext cx="5286954" cy="288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dirty="0">
                <a:solidFill>
                  <a:srgbClr val="808080"/>
                </a:solidFill>
                <a:latin typeface="a고운글씨B"/>
                <a:ea typeface="a고운글씨B"/>
              </a:rPr>
              <a:t>아틀라스에 따르면 지난 1세기 동안 지구상에서 200여개의 언어가 사라졌다.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6592032"/>
            <a:ext cx="2444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아틀라스 </a:t>
            </a:r>
            <a:r>
              <a:rPr lang="en-US" altLang="ko-KR" sz="1200" dirty="0" smtClean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: </a:t>
            </a:r>
            <a:r>
              <a:rPr lang="ko-KR" altLang="en-US" sz="1200" dirty="0" smtClean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소멸 </a:t>
            </a:r>
            <a:r>
              <a:rPr lang="ko-KR" altLang="en-US" sz="1200" dirty="0">
                <a:solidFill>
                  <a:srgbClr val="050505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위기에 처한 언어 지도</a:t>
            </a:r>
            <a:endParaRPr lang="ko-KR" altLang="en-US" sz="1200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83432" y="908720"/>
            <a:ext cx="3888432" cy="108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500">
                <a:solidFill>
                  <a:schemeClr val="accent2">
                    <a:lumMod val="50000"/>
                  </a:schemeClr>
                </a:solidFill>
                <a:latin typeface="a로케트"/>
                <a:ea typeface="a로케트"/>
              </a:rPr>
              <a:t>최종 목표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32856"/>
            <a:ext cx="3935760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grpSp>
        <p:nvGrpSpPr>
          <p:cNvPr id="15" name="그룹 14"/>
          <p:cNvGrpSpPr/>
          <p:nvPr/>
        </p:nvGrpSpPr>
        <p:grpSpPr>
          <a:xfrm>
            <a:off x="1007637" y="1700808"/>
            <a:ext cx="7803135" cy="5157192"/>
            <a:chOff x="1007637" y="1700808"/>
            <a:chExt cx="7803135" cy="515719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77802" y="2512653"/>
              <a:ext cx="5302373" cy="3976779"/>
            </a:xfrm>
            <a:prstGeom prst="rect">
              <a:avLst/>
            </a:prstGeom>
            <a:ln w="19050">
              <a:solidFill>
                <a:srgbClr val="333333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567608" y="2636912"/>
              <a:ext cx="5040560" cy="30231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 err="1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제주어</a:t>
              </a:r>
              <a:r>
                <a:rPr lang="ko-KR" altLang="en-US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 </a:t>
              </a:r>
              <a:r>
                <a:rPr lang="en-US" altLang="ko-KR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-&gt;</a:t>
              </a:r>
              <a:r>
                <a:rPr lang="ko-KR" altLang="en-US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 표준어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표준어 </a:t>
              </a:r>
              <a:r>
                <a:rPr lang="en-US" altLang="ko-KR" sz="2600" dirty="0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-&gt; </a:t>
              </a:r>
              <a:r>
                <a:rPr lang="ko-KR" altLang="en-US" sz="2600" dirty="0" err="1">
                  <a:solidFill>
                    <a:schemeClr val="accent2">
                      <a:lumMod val="50000"/>
                    </a:schemeClr>
                  </a:solidFill>
                  <a:latin typeface="a고운글씨M"/>
                  <a:ea typeface="a고운글씨M"/>
                </a:rPr>
                <a:t>제주어</a:t>
              </a:r>
              <a:endParaRPr lang="ko-KR" altLang="en-US" sz="2600" dirty="0">
                <a:solidFill>
                  <a:schemeClr val="accent2">
                    <a:lumMod val="50000"/>
                  </a:schemeClr>
                </a:solidFill>
                <a:latin typeface="a고운글씨M"/>
                <a:ea typeface="a고운글씨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>
                  <a:latin typeface="a고운글씨M"/>
                  <a:ea typeface="a고운글씨M"/>
                </a:rPr>
                <a:t>로 번역해서 사람들에게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>
                  <a:latin typeface="a고운글씨M"/>
                  <a:ea typeface="a고운글씨M"/>
                </a:rPr>
                <a:t>접근성이 </a:t>
              </a:r>
              <a:r>
                <a:rPr lang="ko-KR" altLang="en-US" sz="2600" dirty="0" err="1">
                  <a:latin typeface="a고운글씨M"/>
                  <a:ea typeface="a고운글씨M"/>
                </a:rPr>
                <a:t>용이하게끔</a:t>
              </a:r>
              <a:r>
                <a:rPr lang="ko-KR" altLang="en-US" sz="2600" dirty="0">
                  <a:latin typeface="a고운글씨M"/>
                  <a:ea typeface="a고운글씨M"/>
                </a:rPr>
                <a:t> 인식을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2600" dirty="0" smtClean="0">
                  <a:latin typeface="a고운글씨M"/>
                  <a:ea typeface="a고운글씨M"/>
                </a:rPr>
                <a:t>변화시켜 언어 </a:t>
              </a:r>
              <a:r>
                <a:rPr lang="ko-KR" altLang="en-US" sz="2600" dirty="0" err="1" smtClean="0">
                  <a:latin typeface="a고운글씨M"/>
                  <a:ea typeface="a고운글씨M"/>
                </a:rPr>
                <a:t>소멸단계를</a:t>
              </a:r>
              <a:r>
                <a:rPr lang="ko-KR" altLang="en-US" sz="2600" dirty="0" smtClean="0">
                  <a:latin typeface="a고운글씨M"/>
                  <a:ea typeface="a고운글씨M"/>
                </a:rPr>
                <a:t> 낮추는 것</a:t>
              </a:r>
              <a:endParaRPr lang="ko-KR" altLang="en-US" sz="2600" dirty="0">
                <a:latin typeface="a고운글씨M"/>
                <a:ea typeface="a고운글씨M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4270579" y="973956"/>
              <a:ext cx="3813341" cy="5267045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1734489" y="2317807"/>
              <a:ext cx="3813341" cy="5267045"/>
            </a:xfrm>
            <a:prstGeom prst="rect">
              <a:avLst/>
            </a:prstGeom>
            <a:ln w="2540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3E43B86-F17E-42B5-96F1-CA631E6A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7" name="TextBox 6"/>
          <p:cNvSpPr txBox="1"/>
          <p:nvPr/>
        </p:nvSpPr>
        <p:spPr>
          <a:xfrm>
            <a:off x="6262297" y="779602"/>
            <a:ext cx="134524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민요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2297" y="3603285"/>
            <a:ext cx="136447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속담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1189" y="2134807"/>
            <a:ext cx="159851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제주 일상어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0298" y="5043445"/>
            <a:ext cx="140940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500" b="1" spc="-100" dirty="0">
                <a:ln>
                  <a:solidFill>
                    <a:srgbClr val="F6F3F0">
                      <a:alpha val="0"/>
                    </a:srgbClr>
                  </a:solidFill>
                </a:ln>
                <a:solidFill>
                  <a:schemeClr val="tx2">
                    <a:alpha val="80000"/>
                  </a:schemeClr>
                </a:solidFill>
                <a:effectLst>
                  <a:outerShdw blurRad="50800" dist="38100" dir="2700000" algn="tl" rotWithShape="0">
                    <a:srgbClr val="453927">
                      <a:alpha val="20000"/>
                    </a:srgbClr>
                  </a:outerShdw>
                </a:effectLst>
                <a:latin typeface="a고운글씨M" panose="02020600000000000000" pitchFamily="18" charset="-127"/>
                <a:ea typeface="a고운글씨M" panose="02020600000000000000" pitchFamily="18" charset="-127"/>
              </a:rPr>
              <a:t>단어 사전</a:t>
            </a:r>
            <a:endParaRPr lang="en-US" altLang="ko-KR" sz="2500" b="1" spc="-100" dirty="0">
              <a:ln>
                <a:solidFill>
                  <a:srgbClr val="F6F3F0">
                    <a:alpha val="0"/>
                  </a:srgbClr>
                </a:solidFill>
              </a:ln>
              <a:solidFill>
                <a:schemeClr val="tx2">
                  <a:alpha val="80000"/>
                </a:schemeClr>
              </a:solidFill>
              <a:effectLst>
                <a:outerShdw blurRad="50800" dist="38100" dir="2700000" algn="tl" rotWithShape="0">
                  <a:srgbClr val="453927">
                    <a:alpha val="20000"/>
                  </a:srgbClr>
                </a:outerShdw>
              </a:effectLst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1" y="0"/>
            <a:ext cx="0" cy="6858000"/>
          </a:xfrm>
          <a:prstGeom prst="line">
            <a:avLst/>
          </a:prstGeom>
          <a:ln w="38100">
            <a:solidFill>
              <a:schemeClr val="accent2">
                <a:lumMod val="50000"/>
                <a:alpha val="9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 flipH="1">
            <a:off x="6050281" y="980728"/>
            <a:ext cx="45719" cy="2880320"/>
            <a:chOff x="6096000" y="1412976"/>
            <a:chExt cx="0" cy="3672208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6096000" y="1485184"/>
              <a:ext cx="0" cy="360000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9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96000" y="1412976"/>
              <a:ext cx="0" cy="180000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9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AE2041-F9AB-4587-A109-CAA6A6698858}"/>
              </a:ext>
            </a:extLst>
          </p:cNvPr>
          <p:cNvSpPr txBox="1"/>
          <p:nvPr/>
        </p:nvSpPr>
        <p:spPr>
          <a:xfrm>
            <a:off x="911424" y="836712"/>
            <a:ext cx="3528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데이터 설명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D92AF1-ECE5-4AF7-BA45-4F58A49677A4}"/>
              </a:ext>
            </a:extLst>
          </p:cNvPr>
          <p:cNvCxnSpPr>
            <a:cxnSpLocks/>
          </p:cNvCxnSpPr>
          <p:nvPr/>
        </p:nvCxnSpPr>
        <p:spPr>
          <a:xfrm>
            <a:off x="6096000" y="5301208"/>
            <a:ext cx="0" cy="1556792"/>
          </a:xfrm>
          <a:prstGeom prst="line">
            <a:avLst/>
          </a:prstGeom>
          <a:ln w="38100">
            <a:solidFill>
              <a:schemeClr val="accent2">
                <a:lumMod val="50000"/>
                <a:alpha val="9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67750F-2B42-4F81-BA1C-31188D233B3B}"/>
              </a:ext>
            </a:extLst>
          </p:cNvPr>
          <p:cNvSpPr txBox="1"/>
          <p:nvPr/>
        </p:nvSpPr>
        <p:spPr>
          <a:xfrm>
            <a:off x="6528048" y="4118811"/>
            <a:ext cx="291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친정이 가도 못 얻은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저냑심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바당에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가민 얻나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고운글씨M" panose="02020600000000000000" pitchFamily="18" charset="-127"/>
              <a:ea typeface="a고운글씨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FA9ABA-6335-4D19-A0D3-38EAC6A251B7}"/>
              </a:ext>
            </a:extLst>
          </p:cNvPr>
          <p:cNvSpPr/>
          <p:nvPr/>
        </p:nvSpPr>
        <p:spPr>
          <a:xfrm>
            <a:off x="6640706" y="1339589"/>
            <a:ext cx="2228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봉지가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질군악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산천초목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오돌또기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1468A3-5415-4981-A697-B7750A5E8CCC}"/>
              </a:ext>
            </a:extLst>
          </p:cNvPr>
          <p:cNvSpPr/>
          <p:nvPr/>
        </p:nvSpPr>
        <p:spPr>
          <a:xfrm>
            <a:off x="1631504" y="2782669"/>
            <a:ext cx="4092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솔문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독새기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호나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줍서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</a:t>
            </a:r>
          </a:p>
          <a:p>
            <a:pPr algn="r"/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먹돌도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똘람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시민 고망이 난다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.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햄시민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된다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B9B9F-73DE-4FF5-8CC7-5409DB2BA4D3}"/>
              </a:ext>
            </a:extLst>
          </p:cNvPr>
          <p:cNvSpPr/>
          <p:nvPr/>
        </p:nvSpPr>
        <p:spPr>
          <a:xfrm>
            <a:off x="2548422" y="5558971"/>
            <a:ext cx="317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셍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거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족은말젯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뎅강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돌코롬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고운글씨M" panose="02020600000000000000" pitchFamily="18" charset="-127"/>
                <a:ea typeface="a고운글씨M" panose="02020600000000000000" pitchFamily="18" charset="-127"/>
              </a:rPr>
              <a:t> 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448F2-258B-453E-9307-1F6BFC84936D}"/>
              </a:ext>
            </a:extLst>
          </p:cNvPr>
          <p:cNvSpPr txBox="1"/>
          <p:nvPr/>
        </p:nvSpPr>
        <p:spPr>
          <a:xfrm>
            <a:off x="10823851" y="6611779"/>
            <a:ext cx="136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출처 </a:t>
            </a:r>
            <a:r>
              <a:rPr lang="en-US" altLang="ko-KR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: </a:t>
            </a:r>
            <a:r>
              <a:rPr lang="ko-KR" altLang="en-US" sz="1000" dirty="0">
                <a:latin typeface="a고운글씨M" panose="02020600000000000000" pitchFamily="18" charset="-127"/>
                <a:ea typeface="a고운글씨M" panose="02020600000000000000" pitchFamily="18" charset="-127"/>
              </a:rPr>
              <a:t>제주특별자치도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AFD7F8-36E0-4572-B918-C2780AB5F6B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3719736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75520" y="2708920"/>
            <a:ext cx="720000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2797196-EC2B-4E40-9D83-E5E5A418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sp>
        <p:nvSpPr>
          <p:cNvPr id="6" name="TextBox 5"/>
          <p:cNvSpPr txBox="1"/>
          <p:nvPr/>
        </p:nvSpPr>
        <p:spPr>
          <a:xfrm>
            <a:off x="1176670" y="879620"/>
            <a:ext cx="6910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품사 </a:t>
            </a:r>
            <a:r>
              <a:rPr lang="ko-KR" altLang="en-US" sz="5000" dirty="0" err="1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태깅</a:t>
            </a:r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사전 만들기</a:t>
            </a:r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5423CA-475E-43CB-A49F-9CF6462D32D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7176120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BA000B6-E75A-4ED5-AD02-EA5085F31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800" l="9945" r="98343">
                        <a14:foregroundMark x1="82873" y1="69200" x2="68232" y2="72200"/>
                        <a14:foregroundMark x1="68232" y1="72200" x2="69061" y2="83800"/>
                        <a14:foregroundMark x1="69061" y1="83800" x2="71271" y2="83200"/>
                        <a14:foregroundMark x1="82873" y1="72000" x2="86188" y2="83800"/>
                        <a14:foregroundMark x1="86188" y1="83800" x2="72376" y2="87800"/>
                        <a14:foregroundMark x1="72376" y1="87800" x2="61050" y2="80400"/>
                        <a14:foregroundMark x1="61050" y1="80400" x2="60497" y2="78000"/>
                        <a14:foregroundMark x1="54696" y1="87400" x2="58011" y2="90000"/>
                        <a14:foregroundMark x1="56354" y1="85800" x2="58564" y2="90800"/>
                        <a14:foregroundMark x1="54144" y1="87600" x2="58840" y2="90400"/>
                        <a14:foregroundMark x1="67680" y1="92200" x2="71547" y2="91400"/>
                        <a14:foregroundMark x1="87845" y1="69800" x2="88398" y2="73200"/>
                        <a14:foregroundMark x1="90055" y1="67000" x2="89503" y2="73000"/>
                        <a14:foregroundMark x1="92541" y1="64000" x2="92541" y2="71800"/>
                        <a14:foregroundMark x1="88398" y1="84200" x2="98343" y2="87800"/>
                        <a14:foregroundMark x1="65470" y1="92000" x2="68232" y2="97800"/>
                        <a14:foregroundMark x1="88674" y1="84400" x2="93923" y2="8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444" y="2480900"/>
            <a:ext cx="3674798" cy="5075687"/>
          </a:xfrm>
          <a:prstGeom prst="rect">
            <a:avLst/>
          </a:prstGeom>
          <a:ln w="25400"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A8DBF5-3C1A-4D55-8212-1FBA31665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420888"/>
            <a:ext cx="2829944" cy="4036661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F63A68-58B3-48A3-8AED-ED8BB3A5C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15700"/>
              </p:ext>
            </p:extLst>
          </p:nvPr>
        </p:nvGraphicFramePr>
        <p:xfrm>
          <a:off x="4224679" y="2420888"/>
          <a:ext cx="6631602" cy="37033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210534">
                  <a:extLst>
                    <a:ext uri="{9D8B030D-6E8A-4147-A177-3AD203B41FA5}">
                      <a16:colId xmlns:a16="http://schemas.microsoft.com/office/drawing/2014/main" val="4263180825"/>
                    </a:ext>
                  </a:extLst>
                </a:gridCol>
                <a:gridCol w="2210534">
                  <a:extLst>
                    <a:ext uri="{9D8B030D-6E8A-4147-A177-3AD203B41FA5}">
                      <a16:colId xmlns:a16="http://schemas.microsoft.com/office/drawing/2014/main" val="2255734569"/>
                    </a:ext>
                  </a:extLst>
                </a:gridCol>
                <a:gridCol w="2210534">
                  <a:extLst>
                    <a:ext uri="{9D8B030D-6E8A-4147-A177-3AD203B41FA5}">
                      <a16:colId xmlns:a16="http://schemas.microsoft.com/office/drawing/2014/main" val="2641317000"/>
                    </a:ext>
                  </a:extLst>
                </a:gridCol>
              </a:tblGrid>
              <a:tr h="342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OKT 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Komoran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품사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Noun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명사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96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Adverb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MA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2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Determiner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NP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대명사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26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Exclamation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IC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감탄사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Adjective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VA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형용사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Suffix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XS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접미사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0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Verb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VV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동사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9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Josa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JK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9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number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SN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숫자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56021"/>
                  </a:ext>
                </a:extLst>
              </a:tr>
            </a:tbl>
          </a:graphicData>
        </a:graphic>
      </p:graphicFrame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7E52E3-0053-4E07-9CF1-DDFC01B689BA}"/>
              </a:ext>
            </a:extLst>
          </p:cNvPr>
          <p:cNvSpPr/>
          <p:nvPr/>
        </p:nvSpPr>
        <p:spPr>
          <a:xfrm>
            <a:off x="5922814" y="2657110"/>
            <a:ext cx="677617" cy="28802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2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7448" y="980728"/>
            <a:ext cx="5453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n>
                  <a:solidFill>
                    <a:srgbClr val="19234B">
                      <a:alpha val="0"/>
                    </a:srgbClr>
                  </a:solidFill>
                </a:ln>
                <a:solidFill>
                  <a:schemeClr val="accent2">
                    <a:lumMod val="50000"/>
                    <a:alpha val="80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Model Selection</a:t>
            </a:r>
            <a:endParaRPr lang="ko-KR" altLang="en-US" sz="5000" dirty="0">
              <a:ln>
                <a:solidFill>
                  <a:srgbClr val="19234B">
                    <a:alpha val="0"/>
                  </a:srgbClr>
                </a:solidFill>
              </a:ln>
              <a:solidFill>
                <a:schemeClr val="accent2">
                  <a:lumMod val="50000"/>
                  <a:alpha val="80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F1470F-2B43-438C-A7DC-DC751D987262}"/>
              </a:ext>
            </a:extLst>
          </p:cNvPr>
          <p:cNvGrpSpPr/>
          <p:nvPr/>
        </p:nvGrpSpPr>
        <p:grpSpPr>
          <a:xfrm>
            <a:off x="399766" y="3212976"/>
            <a:ext cx="8018410" cy="2413567"/>
            <a:chOff x="695400" y="2942296"/>
            <a:chExt cx="8018410" cy="241356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60E8E8-E00B-41BC-96F5-891E6A476163}"/>
                </a:ext>
              </a:extLst>
            </p:cNvPr>
            <p:cNvGrpSpPr/>
            <p:nvPr/>
          </p:nvGrpSpPr>
          <p:grpSpPr>
            <a:xfrm>
              <a:off x="695400" y="2942296"/>
              <a:ext cx="8018410" cy="2413567"/>
              <a:chOff x="5218667" y="2426470"/>
              <a:chExt cx="6913433" cy="1769658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4DF5AD92-52DB-4D17-BDAB-E56600F3F208}"/>
                  </a:ext>
                </a:extLst>
              </p:cNvPr>
              <p:cNvSpPr/>
              <p:nvPr/>
            </p:nvSpPr>
            <p:spPr>
              <a:xfrm>
                <a:off x="5218667" y="2696213"/>
                <a:ext cx="1584176" cy="1152115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Seq2Seq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5556FDA1-FBF0-4D9A-8201-81A1F341EC2C}"/>
                  </a:ext>
                </a:extLst>
              </p:cNvPr>
              <p:cNvSpPr/>
              <p:nvPr/>
            </p:nvSpPr>
            <p:spPr>
              <a:xfrm>
                <a:off x="7930150" y="2426470"/>
                <a:ext cx="1584176" cy="573947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LSTM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B143539-1320-4C23-AF84-31A6BE74FCF7}"/>
                  </a:ext>
                </a:extLst>
              </p:cNvPr>
              <p:cNvSpPr/>
              <p:nvPr/>
            </p:nvSpPr>
            <p:spPr>
              <a:xfrm>
                <a:off x="7926057" y="3622181"/>
                <a:ext cx="1584176" cy="573947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GRU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5FF62C9-3650-48DF-9E7D-5859999EEDD9}"/>
                  </a:ext>
                </a:extLst>
              </p:cNvPr>
              <p:cNvSpPr/>
              <p:nvPr/>
            </p:nvSpPr>
            <p:spPr>
              <a:xfrm>
                <a:off x="10517748" y="2713443"/>
                <a:ext cx="1614352" cy="1169445"/>
              </a:xfrm>
              <a:prstGeom prst="roundRect">
                <a:avLst>
                  <a:gd name="adj" fmla="val 5528"/>
                </a:avLst>
              </a:prstGeom>
              <a:solidFill>
                <a:schemeClr val="accent2">
                  <a:alpha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a로케트" panose="02020600000000000000" pitchFamily="18" charset="-127"/>
                    <a:ea typeface="a로케트" panose="02020600000000000000" pitchFamily="18" charset="-127"/>
                  </a:rPr>
                  <a:t>With Attention</a:t>
                </a:r>
                <a:endParaRPr lang="ko-KR" altLang="en-US" sz="2000" dirty="0">
                  <a:solidFill>
                    <a:schemeClr val="tx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9A3B8D1-CEC3-47B1-88B0-A0E4D30AA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395" y="3459215"/>
              <a:ext cx="1324921" cy="594124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AC728A0-D020-45CE-82B2-B9D81B542E7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532638" y="4071415"/>
              <a:ext cx="1302875" cy="893056"/>
            </a:xfrm>
            <a:prstGeom prst="straightConnector1">
              <a:avLst/>
            </a:prstGeom>
            <a:ln w="2222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37F1139-D262-438F-B338-17027A7A244E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5677637" y="3333688"/>
              <a:ext cx="1163798" cy="797479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BADC4D7-37E2-4F88-BA34-DFE5851649CE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5672889" y="4131167"/>
              <a:ext cx="1168546" cy="833304"/>
            </a:xfrm>
            <a:prstGeom prst="straightConnector1">
              <a:avLst/>
            </a:prstGeom>
            <a:ln w="190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9975DE-A3B9-4270-874A-5611EEDA01C6}"/>
              </a:ext>
            </a:extLst>
          </p:cNvPr>
          <p:cNvCxnSpPr>
            <a:cxnSpLocks/>
          </p:cNvCxnSpPr>
          <p:nvPr/>
        </p:nvCxnSpPr>
        <p:spPr>
          <a:xfrm>
            <a:off x="0" y="1958625"/>
            <a:ext cx="5591944" cy="0"/>
          </a:xfrm>
          <a:prstGeom prst="line">
            <a:avLst/>
          </a:prstGeom>
          <a:ln w="412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8B33552-3DD7-4EC5-B899-09010FB71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1" y="5071"/>
            <a:ext cx="3025211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59D167-8741-412E-8499-29CED866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4851"/>
          <a:stretch/>
        </p:blipFill>
        <p:spPr>
          <a:xfrm>
            <a:off x="7779358" y="2965137"/>
            <a:ext cx="1023433" cy="1030623"/>
          </a:xfrm>
          <a:prstGeom prst="ellipse">
            <a:avLst/>
          </a:prstGeom>
          <a:ln w="38100" cap="rnd">
            <a:solidFill>
              <a:schemeClr val="accent2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사각형: 둥근 모서리 1">
            <a:extLst>
              <a:ext uri="{FF2B5EF4-FFF2-40B4-BE49-F238E27FC236}">
                <a16:creationId xmlns:a16="http://schemas.microsoft.com/office/drawing/2014/main" id="{4DF5AD92-52DB-4D17-BDAB-E56600F3F208}"/>
              </a:ext>
            </a:extLst>
          </p:cNvPr>
          <p:cNvSpPr/>
          <p:nvPr/>
        </p:nvSpPr>
        <p:spPr>
          <a:xfrm>
            <a:off x="394880" y="5199327"/>
            <a:ext cx="1838881" cy="540826"/>
          </a:xfrm>
          <a:prstGeom prst="roundRect">
            <a:avLst>
              <a:gd name="adj" fmla="val 5528"/>
            </a:avLst>
          </a:prstGeom>
          <a:solidFill>
            <a:schemeClr val="accent2">
              <a:alpha val="5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</a:t>
            </a:r>
            <a:r>
              <a:rPr lang="en-US" altLang="ko-KR" sz="1500" dirty="0" err="1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ncoder</a:t>
            </a:r>
            <a:endParaRPr lang="en-US" altLang="ko-KR" sz="1500" dirty="0" smtClean="0">
              <a:solidFill>
                <a:schemeClr val="tx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decoder</a:t>
            </a:r>
            <a:endParaRPr lang="ko-KR" altLang="en-US" sz="1500" dirty="0">
              <a:solidFill>
                <a:schemeClr val="tx1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2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386</Words>
  <Application>Microsoft Office PowerPoint</Application>
  <PresentationFormat>와이드스크린</PresentationFormat>
  <Paragraphs>167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a고운글씨B</vt:lpstr>
      <vt:lpstr>a아시아헤드1</vt:lpstr>
      <vt:lpstr>나눔바른고딕</vt:lpstr>
      <vt:lpstr>a로케트</vt:lpstr>
      <vt:lpstr>a옛날사진관3</vt:lpstr>
      <vt:lpstr>맑은 고딕</vt:lpstr>
      <vt:lpstr>a고운글씨M</vt:lpstr>
      <vt:lpstr>a아시아헤드2</vt:lpstr>
      <vt:lpstr>나눔스퀘어 Light</vt:lpstr>
      <vt:lpstr>Arial</vt:lpstr>
      <vt:lpstr>나눔바른고딕 Light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종호</dc:creator>
  <cp:lastModifiedBy>821050355156</cp:lastModifiedBy>
  <cp:revision>189</cp:revision>
  <dcterms:created xsi:type="dcterms:W3CDTF">2019-01-12T16:14:02Z</dcterms:created>
  <dcterms:modified xsi:type="dcterms:W3CDTF">2020-02-20T14:36:06Z</dcterms:modified>
  <cp:version>1000.0000.01</cp:version>
</cp:coreProperties>
</file>